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jpeg" ContentType="image/jpeg"/>
  <Override PartName="/ppt/media/image23.jpeg" ContentType="image/jpeg"/>
  <Override PartName="/ppt/media/image9.png" ContentType="image/png"/>
  <Override PartName="/ppt/media/image10.png" ContentType="image/png"/>
  <Override PartName="/ppt/media/image8.png" ContentType="image/png"/>
  <Override PartName="/ppt/media/image7.png" ContentType="image/png"/>
  <Override PartName="/ppt/media/image22.jpeg" ContentType="image/jpeg"/>
  <Override PartName="/ppt/media/image5.png" ContentType="image/png"/>
  <Override PartName="/ppt/media/image16.jpeg" ContentType="image/jpeg"/>
  <Override PartName="/ppt/media/image1.png" ContentType="image/png"/>
  <Override PartName="/ppt/media/image30.jpeg" ContentType="image/jpeg"/>
  <Override PartName="/ppt/media/image2.png" ContentType="image/png"/>
  <Override PartName="/ppt/media/image19.jpeg" ContentType="image/jpeg"/>
  <Override PartName="/ppt/media/image20.jpeg" ContentType="image/jpeg"/>
  <Override PartName="/ppt/media/image3.png" ContentType="image/png"/>
  <Override PartName="/ppt/media/image4.png" ContentType="image/png"/>
  <Override PartName="/ppt/media/image13.jpeg" ContentType="image/jpeg"/>
  <Override PartName="/ppt/media/image11.png" ContentType="image/png"/>
  <Override PartName="/ppt/media/image28.png" ContentType="image/png"/>
  <Override PartName="/ppt/media/image18.jpeg" ContentType="image/jpeg"/>
  <Override PartName="/ppt/media/image12.png" ContentType="image/png"/>
  <Override PartName="/ppt/media/image6.png" ContentType="image/png"/>
  <Override PartName="/ppt/media/image14.jpeg" ContentType="image/jpeg"/>
  <Override PartName="/ppt/media/image31.png" ContentType="image/png"/>
  <Override PartName="/ppt/media/image15.jpeg" ContentType="image/jpeg"/>
  <Override PartName="/ppt/media/image17.png" ContentType="image/png"/>
  <Override PartName="/ppt/media/image21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503280" y="174240"/>
            <a:ext cx="9069480" cy="18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503280" y="1905480"/>
            <a:ext cx="9069480" cy="42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CustomShape 3"/>
          <p:cNvSpPr/>
          <p:nvPr/>
        </p:nvSpPr>
        <p:spPr>
          <a:xfrm>
            <a:off x="5543280" y="4787280"/>
            <a:ext cx="446328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Content Placeholder 9" descr=""/>
          <p:cNvPicPr/>
          <p:nvPr/>
        </p:nvPicPr>
        <p:blipFill>
          <a:blip r:embed="rId1"/>
          <a:srcRect l="5456" t="0" r="2175" b="0"/>
          <a:stretch/>
        </p:blipFill>
        <p:spPr>
          <a:xfrm>
            <a:off x="215280" y="3522960"/>
            <a:ext cx="6694200" cy="3098520"/>
          </a:xfrm>
          <a:prstGeom prst="rect">
            <a:avLst/>
          </a:prstGeom>
          <a:ln>
            <a:noFill/>
          </a:ln>
        </p:spPr>
      </p:pic>
      <p:sp>
        <p:nvSpPr>
          <p:cNvPr id="70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 up to 5kb resolution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82440" y="7248240"/>
            <a:ext cx="9851040" cy="3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7369920" y="4247640"/>
            <a:ext cx="2491560" cy="2517840"/>
          </a:xfrm>
          <a:prstGeom prst="rect">
            <a:avLst/>
          </a:prstGeom>
          <a:ln>
            <a:noFill/>
          </a:ln>
        </p:spPr>
      </p:pic>
      <p:sp>
        <p:nvSpPr>
          <p:cNvPr id="74" name="CustomShape 4"/>
          <p:cNvSpPr/>
          <p:nvPr/>
        </p:nvSpPr>
        <p:spPr>
          <a:xfrm>
            <a:off x="7092000" y="4356000"/>
            <a:ext cx="215640" cy="1367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5"/>
          <p:cNvSpPr/>
          <p:nvPr/>
        </p:nvSpPr>
        <p:spPr>
          <a:xfrm>
            <a:off x="7092000" y="5616000"/>
            <a:ext cx="215640" cy="2156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6"/>
          <p:cNvSpPr/>
          <p:nvPr/>
        </p:nvSpPr>
        <p:spPr>
          <a:xfrm>
            <a:off x="7092360" y="4248360"/>
            <a:ext cx="215640" cy="2156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7"/>
          <p:cNvSpPr/>
          <p:nvPr/>
        </p:nvSpPr>
        <p:spPr>
          <a:xfrm>
            <a:off x="7092360" y="5904000"/>
            <a:ext cx="215640" cy="683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8"/>
          <p:cNvSpPr/>
          <p:nvPr/>
        </p:nvSpPr>
        <p:spPr>
          <a:xfrm>
            <a:off x="7092360" y="6480000"/>
            <a:ext cx="215640" cy="2156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9"/>
          <p:cNvSpPr/>
          <p:nvPr/>
        </p:nvSpPr>
        <p:spPr>
          <a:xfrm>
            <a:off x="7092720" y="5796360"/>
            <a:ext cx="215640" cy="2156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0"/>
          <p:cNvSpPr/>
          <p:nvPr/>
        </p:nvSpPr>
        <p:spPr>
          <a:xfrm>
            <a:off x="7090200" y="4428000"/>
            <a:ext cx="215280" cy="71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11"/>
          <p:cNvSpPr/>
          <p:nvPr/>
        </p:nvSpPr>
        <p:spPr>
          <a:xfrm>
            <a:off x="7090200" y="4644000"/>
            <a:ext cx="215280" cy="215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12"/>
          <p:cNvSpPr/>
          <p:nvPr/>
        </p:nvSpPr>
        <p:spPr>
          <a:xfrm>
            <a:off x="7090200" y="5040000"/>
            <a:ext cx="215280" cy="107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13"/>
          <p:cNvSpPr/>
          <p:nvPr/>
        </p:nvSpPr>
        <p:spPr>
          <a:xfrm>
            <a:off x="7090200" y="5220000"/>
            <a:ext cx="215280" cy="71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14"/>
          <p:cNvSpPr/>
          <p:nvPr/>
        </p:nvSpPr>
        <p:spPr>
          <a:xfrm>
            <a:off x="7090200" y="5472000"/>
            <a:ext cx="215280" cy="71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15"/>
          <p:cNvSpPr/>
          <p:nvPr/>
        </p:nvSpPr>
        <p:spPr>
          <a:xfrm>
            <a:off x="7093080" y="6156000"/>
            <a:ext cx="215280" cy="215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16"/>
          <p:cNvSpPr/>
          <p:nvPr/>
        </p:nvSpPr>
        <p:spPr>
          <a:xfrm>
            <a:off x="7093080" y="5904000"/>
            <a:ext cx="215280" cy="71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17"/>
          <p:cNvSpPr/>
          <p:nvPr/>
        </p:nvSpPr>
        <p:spPr>
          <a:xfrm rot="16200000">
            <a:off x="8099640" y="3382560"/>
            <a:ext cx="215640" cy="1367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8"/>
          <p:cNvSpPr/>
          <p:nvPr/>
        </p:nvSpPr>
        <p:spPr>
          <a:xfrm rot="16200000">
            <a:off x="8783640" y="3958560"/>
            <a:ext cx="215640" cy="2156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19"/>
          <p:cNvSpPr/>
          <p:nvPr/>
        </p:nvSpPr>
        <p:spPr>
          <a:xfrm rot="16200000">
            <a:off x="7416000" y="3958200"/>
            <a:ext cx="215640" cy="2156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0"/>
          <p:cNvSpPr/>
          <p:nvPr/>
        </p:nvSpPr>
        <p:spPr>
          <a:xfrm rot="16200000">
            <a:off x="9305640" y="3724200"/>
            <a:ext cx="215640" cy="6836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1"/>
          <p:cNvSpPr/>
          <p:nvPr/>
        </p:nvSpPr>
        <p:spPr>
          <a:xfrm rot="16200000">
            <a:off x="9647640" y="3958200"/>
            <a:ext cx="215640" cy="2156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22"/>
          <p:cNvSpPr/>
          <p:nvPr/>
        </p:nvSpPr>
        <p:spPr>
          <a:xfrm rot="16200000">
            <a:off x="8964000" y="3957840"/>
            <a:ext cx="215640" cy="2156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3"/>
          <p:cNvSpPr/>
          <p:nvPr/>
        </p:nvSpPr>
        <p:spPr>
          <a:xfrm rot="16200000">
            <a:off x="7523640" y="4032360"/>
            <a:ext cx="215280" cy="71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4"/>
          <p:cNvSpPr/>
          <p:nvPr/>
        </p:nvSpPr>
        <p:spPr>
          <a:xfrm rot="16200000">
            <a:off x="7811640" y="3960360"/>
            <a:ext cx="215280" cy="215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25"/>
          <p:cNvSpPr/>
          <p:nvPr/>
        </p:nvSpPr>
        <p:spPr>
          <a:xfrm rot="16200000">
            <a:off x="8153640" y="4014360"/>
            <a:ext cx="215280" cy="107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6"/>
          <p:cNvSpPr/>
          <p:nvPr/>
        </p:nvSpPr>
        <p:spPr>
          <a:xfrm rot="16200000">
            <a:off x="8315640" y="4032360"/>
            <a:ext cx="215280" cy="71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7"/>
          <p:cNvSpPr/>
          <p:nvPr/>
        </p:nvSpPr>
        <p:spPr>
          <a:xfrm rot="16200000">
            <a:off x="8567640" y="4032360"/>
            <a:ext cx="215280" cy="71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8"/>
          <p:cNvSpPr/>
          <p:nvPr/>
        </p:nvSpPr>
        <p:spPr>
          <a:xfrm rot="16200000">
            <a:off x="9323640" y="3957480"/>
            <a:ext cx="215280" cy="215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9"/>
          <p:cNvSpPr/>
          <p:nvPr/>
        </p:nvSpPr>
        <p:spPr>
          <a:xfrm rot="16200000">
            <a:off x="8999640" y="4029480"/>
            <a:ext cx="215280" cy="716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Biological interpretation of Hi-C data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TADs and loops show distinct patterns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9520" y="2375280"/>
            <a:ext cx="10078560" cy="460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Regions around the borders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 intra-TAD contacts and prevent inter-TAD contacts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Enriched in insulator proteins CTCF and 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as areas with low interactions across them, extending inside TADs from borders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rcRect l="2844" t="0" r="23844" b="0"/>
          <a:stretch/>
        </p:blipFill>
        <p:spPr>
          <a:xfrm>
            <a:off x="0" y="5510520"/>
            <a:ext cx="10032480" cy="50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custom-defined TAD boundaries compared to other lincRNAs.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are slightly enriched at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6585840" y="3096000"/>
            <a:ext cx="3237480" cy="438948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2232000" y="5616000"/>
            <a:ext cx="3814920" cy="60120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Double check with a more simple approach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6440" cy="391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Double check with a more simple approach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6440" cy="391212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5975280" y="6011280"/>
            <a:ext cx="430200" cy="100620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5"/>
          <p:cNvSpPr/>
          <p:nvPr/>
        </p:nvSpPr>
        <p:spPr>
          <a:xfrm>
            <a:off x="395280" y="5039280"/>
            <a:ext cx="5470200" cy="56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6742800" y="2951280"/>
            <a:ext cx="2830680" cy="438228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strongly enriched at loop anchors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Supporting association between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and loop formation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all contacts happening inside very TAD.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(mean contact per 5kb).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gene is assigned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value of the TAD it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belongs to.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6587280" y="2447280"/>
            <a:ext cx="8622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71280" cy="361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belong to higher contact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rcRect l="81444" t="0" r="15921" b="0"/>
          <a:stretch/>
        </p:blipFill>
        <p:spPr>
          <a:xfrm>
            <a:off x="6120000" y="3455280"/>
            <a:ext cx="142560" cy="416628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higher DNA-DNA contacts TADs than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Transcription of elincRNAs promoting TAD compaction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2"/>
          <a:srcRect l="0" t="0" r="72352" b="0"/>
          <a:stretch/>
        </p:blipFill>
        <p:spPr>
          <a:xfrm>
            <a:off x="4603680" y="3454920"/>
            <a:ext cx="1514880" cy="416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insulator proteins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(RAD21 and SMC3) are enriched in elincRNAs promoter regions compared to other lincRNAs.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0" t="0" r="0" b="3137"/>
          <a:stretch/>
        </p:blipFill>
        <p:spPr>
          <a:xfrm>
            <a:off x="1960200" y="3093840"/>
            <a:ext cx="6065280" cy="446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rcRect l="0" t="3080" r="65710" b="0"/>
          <a:stretch/>
        </p:blipFill>
        <p:spPr>
          <a:xfrm>
            <a:off x="1583280" y="3949560"/>
            <a:ext cx="3454200" cy="335592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rcRect l="61420" t="3080" r="1434" b="0"/>
          <a:stretch/>
        </p:blipFill>
        <p:spPr>
          <a:xfrm>
            <a:off x="4895640" y="3949560"/>
            <a:ext cx="3741840" cy="3355920"/>
          </a:xfrm>
          <a:prstGeom prst="rect">
            <a:avLst/>
          </a:prstGeom>
          <a:ln>
            <a:noFill/>
          </a:ln>
        </p:spPr>
      </p:pic>
      <p:sp>
        <p:nvSpPr>
          <p:cNvPr id="43" name="CustomShape 3"/>
          <p:cNvSpPr/>
          <p:nvPr/>
        </p:nvSpPr>
        <p:spPr>
          <a:xfrm>
            <a:off x="80280" y="7307280"/>
            <a:ext cx="1014120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4120920" y="3094920"/>
            <a:ext cx="5957280" cy="44622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4121280" y="3094920"/>
            <a:ext cx="5957280" cy="446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120920" y="3094920"/>
            <a:ext cx="5957280" cy="446220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6083280" y="3342960"/>
            <a:ext cx="2950560" cy="271080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4247280" y="3174840"/>
            <a:ext cx="5768640" cy="4382280"/>
          </a:xfrm>
          <a:prstGeom prst="rect">
            <a:avLst/>
          </a:prstGeom>
          <a:ln>
            <a:noFill/>
          </a:ln>
        </p:spPr>
      </p:pic>
      <p:sp>
        <p:nvSpPr>
          <p:cNvPr id="143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 exclusive peaks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CTCF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167000"/>
            <a:ext cx="6234840" cy="285984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360" y="7208640"/>
            <a:ext cx="1007892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03280" y="1767960"/>
            <a:ext cx="9070200" cy="514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anchors, but not significantly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associated with TADs presenting more compaction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promoter these enhancer-promoter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503280" y="20145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enrichment of enhancers producing elincRNAs vs those that do not at TAD boundaries would be more meaningful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the analysis to other cell-lines may provide interesting informations.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5440" y="30240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mechanistic functions (if any) of spatial regulation by elincRNAs are probably case specific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34600" cy="3618720"/>
          </a:xfrm>
          <a:prstGeom prst="rect">
            <a:avLst/>
          </a:prstGeom>
          <a:ln>
            <a:noFill/>
          </a:ln>
        </p:spPr>
      </p:pic>
      <p:sp>
        <p:nvSpPr>
          <p:cNvPr id="159" name="CustomShape 3"/>
          <p:cNvSpPr/>
          <p:nvPr/>
        </p:nvSpPr>
        <p:spPr>
          <a:xfrm rot="18900000">
            <a:off x="5897880" y="6551640"/>
            <a:ext cx="424440" cy="43308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"/>
          <p:cNvSpPr/>
          <p:nvPr/>
        </p:nvSpPr>
        <p:spPr>
          <a:xfrm rot="18900000">
            <a:off x="6628320" y="6551640"/>
            <a:ext cx="424080" cy="43308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5"/>
          <p:cNvSpPr/>
          <p:nvPr/>
        </p:nvSpPr>
        <p:spPr>
          <a:xfrm rot="18900000">
            <a:off x="7266960" y="6551640"/>
            <a:ext cx="424080" cy="43308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6"/>
          <p:cNvSpPr/>
          <p:nvPr/>
        </p:nvSpPr>
        <p:spPr>
          <a:xfrm>
            <a:off x="5040000" y="4151520"/>
            <a:ext cx="1196640" cy="165492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7"/>
          <p:cNvSpPr/>
          <p:nvPr/>
        </p:nvSpPr>
        <p:spPr>
          <a:xfrm>
            <a:off x="6444720" y="3792960"/>
            <a:ext cx="591480" cy="75024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8"/>
          <p:cNvSpPr/>
          <p:nvPr/>
        </p:nvSpPr>
        <p:spPr>
          <a:xfrm>
            <a:off x="6576480" y="5005800"/>
            <a:ext cx="514800" cy="78084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8366400" y="8336880"/>
            <a:ext cx="910800" cy="39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3744000"/>
            <a:ext cx="4750200" cy="302544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164520" y="4128840"/>
            <a:ext cx="4236840" cy="71388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4"/>
          <p:cNvSpPr/>
          <p:nvPr/>
        </p:nvSpPr>
        <p:spPr>
          <a:xfrm>
            <a:off x="6408720" y="7262280"/>
            <a:ext cx="1014120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4870800" y="3735720"/>
            <a:ext cx="5134680" cy="2741760"/>
          </a:xfrm>
          <a:prstGeom prst="rect">
            <a:avLst/>
          </a:prstGeom>
          <a:ln>
            <a:noFill/>
          </a:ln>
        </p:spPr>
      </p:pic>
      <p:sp>
        <p:nvSpPr>
          <p:cNvPr id="50" name="CustomShape 5"/>
          <p:cNvSpPr/>
          <p:nvPr/>
        </p:nvSpPr>
        <p:spPr>
          <a:xfrm>
            <a:off x="8927280" y="5111280"/>
            <a:ext cx="1078200" cy="13662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6"/>
          <p:cNvSpPr/>
          <p:nvPr/>
        </p:nvSpPr>
        <p:spPr>
          <a:xfrm>
            <a:off x="80640" y="7199280"/>
            <a:ext cx="9924840" cy="2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22720" cy="467208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03280" y="1767960"/>
            <a:ext cx="633564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fr-F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42920" cy="71820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6912000" y="3433320"/>
            <a:ext cx="3056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9720360" y="3433680"/>
            <a:ext cx="3056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fr-FR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11640" cy="3347640"/>
          </a:xfrm>
          <a:prstGeom prst="rect">
            <a:avLst/>
          </a:prstGeom>
          <a:ln>
            <a:noFill/>
          </a:ln>
        </p:spPr>
      </p:pic>
      <p:sp>
        <p:nvSpPr>
          <p:cNvPr id="175" name="CustomShape 3"/>
          <p:cNvSpPr/>
          <p:nvPr/>
        </p:nvSpPr>
        <p:spPr>
          <a:xfrm>
            <a:off x="1987920" y="4412520"/>
            <a:ext cx="1036800" cy="237852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4"/>
          <p:cNvSpPr/>
          <p:nvPr/>
        </p:nvSpPr>
        <p:spPr>
          <a:xfrm>
            <a:off x="6167520" y="4406040"/>
            <a:ext cx="1383840" cy="239544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5"/>
          <p:cNvSpPr/>
          <p:nvPr/>
        </p:nvSpPr>
        <p:spPr>
          <a:xfrm>
            <a:off x="2658600" y="5967360"/>
            <a:ext cx="198000" cy="19692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52400" cy="697680"/>
          </a:xfrm>
          <a:prstGeom prst="rect">
            <a:avLst/>
          </a:prstGeom>
          <a:ln>
            <a:noFill/>
          </a:ln>
        </p:spPr>
      </p:pic>
      <p:sp>
        <p:nvSpPr>
          <p:cNvPr id="179" name="CustomShape 6"/>
          <p:cNvSpPr/>
          <p:nvPr/>
        </p:nvSpPr>
        <p:spPr>
          <a:xfrm>
            <a:off x="6366600" y="4815720"/>
            <a:ext cx="198000" cy="19692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Examples of spatial genome regulation by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lincRNAs known to affect chromosomal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 involved in large-scale nuclear reorganization (e.g. X-chromsome inactivation)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1440" y="7170120"/>
            <a:ext cx="1015020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Yin Y et al., 2015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5687280" y="3866760"/>
            <a:ext cx="3814200" cy="304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Human trait related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Previous results in the Marques group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Trait-related lincRNAs are associated with 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regions of higher DNA-DNA contacts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Regions with enhancer-like signatures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lincRNAs arising from enhancers have a role in the regulation of DNA-DNA contacts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Addressing the question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enhancer-associated lincRNAs (elincRNAs)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Testing if elincRNAs in particular are associated with DNA-DNA contacts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 : Definition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 overlapping enhancers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Definitions based on regulatory elements in GM12878 LCL.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Comparison with « other lincRNAs »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2" name="Table 3"/>
          <p:cNvGraphicFramePr/>
          <p:nvPr/>
        </p:nvGraphicFramePr>
        <p:xfrm>
          <a:off x="2053440" y="4993200"/>
          <a:ext cx="5484600" cy="1528200"/>
        </p:xfrm>
        <a:graphic>
          <a:graphicData uri="http://schemas.openxmlformats.org/drawingml/2006/table">
            <a:tbl>
              <a:tblPr/>
              <a:tblGrid>
                <a:gridCol w="1829520"/>
                <a:gridCol w="1829520"/>
                <a:gridCol w="18259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plinc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Promoters only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480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920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none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and DNA-DNA contacts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is the genome organized in space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does one measure DNA-DNA contacts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 these DNA-DNA contact relate to elincRNAs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503280" y="300600"/>
            <a:ext cx="9069480" cy="12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3D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503280" y="1767960"/>
            <a:ext cx="9070200" cy="43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genome is folded into compact structures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" name="Picture 4" descr=""/>
          <p:cNvPicPr/>
          <p:nvPr/>
        </p:nvPicPr>
        <p:blipFill>
          <a:blip r:embed="rId1"/>
          <a:stretch/>
        </p:blipFill>
        <p:spPr>
          <a:xfrm>
            <a:off x="1189440" y="2554560"/>
            <a:ext cx="7376040" cy="4858920"/>
          </a:xfrm>
          <a:prstGeom prst="rect">
            <a:avLst/>
          </a:prstGeom>
          <a:ln>
            <a:noFill/>
          </a:ln>
        </p:spPr>
      </p:pic>
      <p:sp>
        <p:nvSpPr>
          <p:cNvPr id="68" name="CustomShape 3"/>
          <p:cNvSpPr/>
          <p:nvPr/>
        </p:nvSpPr>
        <p:spPr>
          <a:xfrm>
            <a:off x="-71280" y="7307280"/>
            <a:ext cx="1022220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Ea V et al, 2015.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Genes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2016-12-13T16:21:10Z</dcterms:modified>
  <cp:revision>141</cp:revision>
  <dc:subject/>
  <dc:title/>
</cp:coreProperties>
</file>